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644" y="-48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5240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2690447"/>
            <a:ext cx="7854696" cy="14605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62001"/>
            <a:ext cx="2057400" cy="4343136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62001"/>
            <a:ext cx="6019800" cy="434313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097280"/>
            <a:ext cx="7772400" cy="1135380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53887"/>
            <a:ext cx="7772400" cy="1258093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071"/>
            <a:ext cx="4038600" cy="36957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071"/>
            <a:ext cx="4038600" cy="36957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46040"/>
            <a:ext cx="4040188" cy="549460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549798"/>
            <a:ext cx="4041775" cy="54570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095500"/>
            <a:ext cx="4040188" cy="320476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095500"/>
            <a:ext cx="4041775" cy="320476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305800" cy="9525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28627"/>
            <a:ext cx="2743200" cy="96837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397000"/>
            <a:ext cx="2743200" cy="3810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397000"/>
            <a:ext cx="5111750" cy="3810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923398"/>
            <a:ext cx="5257800" cy="34290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4466474"/>
            <a:ext cx="155448" cy="129540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980830"/>
            <a:ext cx="2212848" cy="131885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357321"/>
            <a:ext cx="2209800" cy="181610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5296959"/>
            <a:ext cx="609600" cy="30427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999598"/>
            <a:ext cx="4617720" cy="327660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4847167"/>
            <a:ext cx="9163050" cy="8678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5183188"/>
            <a:ext cx="4762500" cy="5318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5953"/>
            <a:ext cx="9163050" cy="8678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5953"/>
            <a:ext cx="4762500" cy="5318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12900"/>
            <a:ext cx="8229600" cy="3657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5296959"/>
            <a:ext cx="3352800" cy="30427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5296959"/>
            <a:ext cx="762000" cy="304271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168673"/>
            <a:ext cx="9180548" cy="54102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142988"/>
            <a:ext cx="8110566" cy="257176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solidFill>
                  <a:schemeClr val="tx1"/>
                </a:solidFill>
              </a:rPr>
              <a:t>ПРОЕКТ  «МЕДИЦИНСКИЙ КЛАСС»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Муниципального автономного общеобразовательного учреждения «Гимназия»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929202"/>
            <a:ext cx="7854696" cy="642942"/>
          </a:xfrm>
        </p:spPr>
        <p:txBody>
          <a:bodyPr/>
          <a:lstStyle/>
          <a:p>
            <a:r>
              <a:rPr lang="ru-RU" sz="2000" dirty="0" smtClean="0"/>
              <a:t>Руководитель -  директор МАОУ «Гимназия» Цыпнятова Т.И.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Инфраструктура и материально-техническое оснащение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12900"/>
            <a:ext cx="4757742" cy="3657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100" dirty="0" smtClean="0"/>
              <a:t>Площадки ВУЗов, медицинского колледжа</a:t>
            </a:r>
          </a:p>
          <a:p>
            <a:pPr>
              <a:buNone/>
            </a:pPr>
            <a:r>
              <a:rPr lang="ru-RU" sz="1100" dirty="0" smtClean="0"/>
              <a:t>Лабораторные комплексы медицинских организаций – партнеров</a:t>
            </a:r>
          </a:p>
          <a:p>
            <a:pPr>
              <a:buNone/>
            </a:pPr>
            <a:r>
              <a:rPr lang="ru-RU" sz="1100" dirty="0" smtClean="0"/>
              <a:t>МТБ организаций в смежных областях – биохимии, ветеринарии, т.д.</a:t>
            </a:r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r>
              <a:rPr lang="ru-RU" sz="1100" dirty="0" smtClean="0"/>
              <a:t>Оборудование кабинетов биологии, химии гимназии</a:t>
            </a:r>
          </a:p>
          <a:p>
            <a:pPr>
              <a:buNone/>
            </a:pPr>
            <a:r>
              <a:rPr lang="ru-RU" sz="1100" dirty="0" smtClean="0"/>
              <a:t>Центров цифрового и гуманитарного образования «Точка роста»</a:t>
            </a:r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r>
              <a:rPr lang="ru-RU" sz="1100" dirty="0" smtClean="0"/>
              <a:t>Учебное оборудование по функциональным модулям:</a:t>
            </a:r>
          </a:p>
          <a:p>
            <a:pPr>
              <a:buNone/>
            </a:pPr>
            <a:r>
              <a:rPr lang="ru-RU" sz="1100" dirty="0" smtClean="0"/>
              <a:t>Медицина</a:t>
            </a:r>
          </a:p>
          <a:p>
            <a:pPr>
              <a:buNone/>
            </a:pPr>
            <a:r>
              <a:rPr lang="ru-RU" sz="1100" dirty="0" smtClean="0"/>
              <a:t>Первая помощь</a:t>
            </a:r>
          </a:p>
          <a:p>
            <a:pPr>
              <a:buNone/>
            </a:pPr>
            <a:r>
              <a:rPr lang="ru-RU" sz="1100" dirty="0" smtClean="0"/>
              <a:t>Биохимия</a:t>
            </a:r>
          </a:p>
          <a:p>
            <a:pPr>
              <a:buNone/>
            </a:pPr>
            <a:r>
              <a:rPr lang="ru-RU" sz="1100" dirty="0" smtClean="0"/>
              <a:t>Микроскопия</a:t>
            </a:r>
          </a:p>
          <a:p>
            <a:pPr>
              <a:buNone/>
            </a:pPr>
            <a:r>
              <a:rPr lang="ru-RU" sz="1100" dirty="0" smtClean="0"/>
              <a:t>Экологический мониторинг</a:t>
            </a:r>
          </a:p>
          <a:p>
            <a:pPr>
              <a:buNone/>
            </a:pPr>
            <a:r>
              <a:rPr lang="ru-RU" sz="1100" dirty="0" smtClean="0"/>
              <a:t>Микробиология</a:t>
            </a:r>
          </a:p>
          <a:p>
            <a:pPr>
              <a:buNone/>
            </a:pPr>
            <a:r>
              <a:rPr lang="ru-RU" sz="1100" dirty="0" smtClean="0"/>
              <a:t>Интерактивная система (тренажер для отработки навыков проведения медицинских манипуляций)</a:t>
            </a: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000628" y="1500178"/>
            <a:ext cx="2286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000628" y="2500310"/>
            <a:ext cx="228600" cy="25003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357818" y="3071814"/>
            <a:ext cx="1571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Проведение уроков, элективных курсов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1571616"/>
            <a:ext cx="1428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Реализация программ дополнительного образования</a:t>
            </a:r>
            <a:endParaRPr lang="ru-RU" sz="1600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6786578" y="1428740"/>
            <a:ext cx="228600" cy="35004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072330" y="2714624"/>
            <a:ext cx="1928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Индивидуальные проекты, мастер-классы, конференции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4"/>
            <a:ext cx="8229600" cy="9525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Единый образовательный маршрут за счет </a:t>
            </a:r>
            <a:r>
              <a:rPr lang="ru-RU" sz="2400" dirty="0" smtClean="0"/>
              <a:t>интеграции </a:t>
            </a:r>
            <a:r>
              <a:rPr lang="ru-RU" sz="2400" dirty="0" smtClean="0"/>
              <a:t>основного и дополнительного образования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Уроки биологии и химии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Дополнительная общеобразовательная программа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Практикумы лабораторные работы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Элективные курсы во выбору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Программы внеурочной деятельности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Участие в олимпиадах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Проектная и исследовательская работа на базе гимназии, ВУЗов, колледжа, медицинских учреждений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60"/>
            <a:ext cx="8229600" cy="6820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Кадровый состав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12900"/>
            <a:ext cx="4543428" cy="10302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Учитель химии высшей категории</a:t>
            </a:r>
          </a:p>
          <a:p>
            <a:pPr>
              <a:buNone/>
            </a:pPr>
            <a:r>
              <a:rPr lang="ru-RU" sz="2000" dirty="0" smtClean="0"/>
              <a:t>Учитель биологии высшей категории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14348" y="2714624"/>
            <a:ext cx="4071966" cy="35719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lvl="0">
              <a:defRPr/>
            </a:pPr>
            <a:r>
              <a:rPr lang="ru-RU" dirty="0" smtClean="0"/>
              <a:t>Участие в тренингах, мастер - классах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3571880"/>
            <a:ext cx="5757874" cy="18573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defRPr/>
            </a:pPr>
            <a:r>
              <a:rPr lang="ru-RU" sz="2000" kern="0" dirty="0" smtClean="0"/>
              <a:t>Педагоги дополнительного образования, работающие в центре «Точка роста»</a:t>
            </a:r>
          </a:p>
          <a:p>
            <a:pPr>
              <a:defRPr/>
            </a:pPr>
            <a:r>
              <a:rPr lang="ru-RU" sz="2000" kern="0" dirty="0" smtClean="0"/>
              <a:t>Преподаватели ВУЗов и медицинского колледжа</a:t>
            </a:r>
          </a:p>
          <a:p>
            <a:pPr>
              <a:defRPr/>
            </a:pPr>
            <a:r>
              <a:rPr lang="ru-RU" sz="2000" kern="0" dirty="0" smtClean="0"/>
              <a:t>Практикующие врачи</a:t>
            </a:r>
          </a:p>
          <a:p>
            <a:pPr lvl="0">
              <a:defRPr/>
            </a:pPr>
            <a:endParaRPr lang="ru-RU" sz="1200" kern="0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5643570" y="1643054"/>
            <a:ext cx="3368040" cy="2357454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ru-RU" dirty="0" smtClean="0"/>
              <a:t>Эксперты ЕГЭ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ru-RU" dirty="0" smtClean="0"/>
              <a:t>Повышение квалификации по медицинской направленности </a:t>
            </a:r>
            <a:endParaRPr lang="ru-RU" dirty="0"/>
          </a:p>
        </p:txBody>
      </p:sp>
      <p:sp>
        <p:nvSpPr>
          <p:cNvPr id="7" name="Правая фигурная скобка 6"/>
          <p:cNvSpPr/>
          <p:nvPr/>
        </p:nvSpPr>
        <p:spPr>
          <a:xfrm rot="5400000">
            <a:off x="2590770" y="52384"/>
            <a:ext cx="266700" cy="487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 smtClean="0"/>
              <a:t>Задачи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реализация практико-ориентированного обучения на основе предпрофессиональных учебных курсов, партнерства с ВУЗами и работодателями;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гибкой, практико-ориентированной модели предпрофессионального образования для качественной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подготовки обучающихся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освоению будущей профессии;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привлечение обучающихся к научно-исследовательской деятельности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60"/>
            <a:ext cx="8286808" cy="103919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Особенности образовательной программы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Предпрофессиональное</a:t>
            </a:r>
            <a:r>
              <a:rPr lang="ru-RU" sz="2000" dirty="0" smtClean="0"/>
              <a:t> образование медицинской направленности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1928806"/>
            <a:ext cx="4357718" cy="13234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000" dirty="0" smtClean="0"/>
              <a:t>Прикладные курсы внеурочной деятельности, связанные с современными направлениями развития медицины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1928806"/>
            <a:ext cx="3786214" cy="10156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000" dirty="0" smtClean="0"/>
              <a:t>Профильное обучение (углубленное изучение химии и биологии)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3429004"/>
            <a:ext cx="3786215" cy="98488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Практико-ориентированные элективные курсы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429124" y="3429004"/>
            <a:ext cx="4357718" cy="16004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000" dirty="0" smtClean="0"/>
              <a:t>Дополнительные общеобразовательные </a:t>
            </a:r>
          </a:p>
          <a:p>
            <a:pPr>
              <a:buNone/>
            </a:pPr>
            <a:r>
              <a:rPr lang="ru-RU" sz="2000" dirty="0" smtClean="0"/>
              <a:t>программы медицинской направленности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6276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Реализация проекта: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1571616"/>
            <a:ext cx="1428760" cy="34163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МАОУ </a:t>
            </a:r>
            <a:endParaRPr lang="en-US" dirty="0" smtClean="0"/>
          </a:p>
          <a:p>
            <a:pPr algn="ctr"/>
            <a:r>
              <a:rPr lang="ru-RU" dirty="0" smtClean="0"/>
              <a:t>«Гимназия»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00166" y="1571616"/>
            <a:ext cx="2214578" cy="34163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Федеральное государственное бюджетное образовательное учреждение высшего образования "Петрозаводский государственный</a:t>
            </a:r>
          </a:p>
          <a:p>
            <a:pPr algn="ctr"/>
            <a:r>
              <a:rPr lang="ru-RU" smtClean="0"/>
              <a:t>(Медицинский</a:t>
            </a:r>
            <a:endParaRPr lang="ru-RU" dirty="0" smtClean="0"/>
          </a:p>
          <a:p>
            <a:pPr algn="ctr"/>
            <a:r>
              <a:rPr lang="ru-RU" dirty="0" smtClean="0"/>
              <a:t>Институт)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4744" y="1571616"/>
            <a:ext cx="1928826" cy="34163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Мурманский </a:t>
            </a:r>
            <a:r>
              <a:rPr lang="ru-RU" dirty="0" smtClean="0"/>
              <a:t>Арктический </a:t>
            </a:r>
            <a:r>
              <a:rPr lang="ru-RU" dirty="0" smtClean="0"/>
              <a:t>государственный университет (медицинский факультет)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43570" y="1571616"/>
            <a:ext cx="2143140" cy="34163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Государственное автономное профессиональное образовательное учреждение Мурманской области «Мурманский медицинский колледж» </a:t>
            </a:r>
          </a:p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786710" y="1571616"/>
            <a:ext cx="1214446" cy="34163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ФГБУЗ ЦМСЧ №120 ФМБА России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cxnSp>
        <p:nvCxnSpPr>
          <p:cNvPr id="10" name="Соединительная линия уступом 9"/>
          <p:cNvCxnSpPr>
            <a:stCxn id="4" idx="2"/>
            <a:endCxn id="8" idx="2"/>
          </p:cNvCxnSpPr>
          <p:nvPr/>
        </p:nvCxnSpPr>
        <p:spPr>
          <a:xfrm rot="16200000" flipH="1">
            <a:off x="4625578" y="1219581"/>
            <a:ext cx="1588" cy="7536709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>
            <a:stCxn id="4" idx="2"/>
            <a:endCxn id="5" idx="2"/>
          </p:cNvCxnSpPr>
          <p:nvPr/>
        </p:nvCxnSpPr>
        <p:spPr>
          <a:xfrm rot="16200000" flipH="1">
            <a:off x="1732339" y="4112820"/>
            <a:ext cx="1588" cy="1750231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4" idx="2"/>
            <a:endCxn id="6" idx="2"/>
          </p:cNvCxnSpPr>
          <p:nvPr/>
        </p:nvCxnSpPr>
        <p:spPr>
          <a:xfrm rot="16200000" flipH="1">
            <a:off x="2768190" y="3076969"/>
            <a:ext cx="1588" cy="3821933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4" idx="2"/>
            <a:endCxn id="7" idx="2"/>
          </p:cNvCxnSpPr>
          <p:nvPr/>
        </p:nvCxnSpPr>
        <p:spPr>
          <a:xfrm rot="16200000" flipH="1">
            <a:off x="3786182" y="2058978"/>
            <a:ext cx="1588" cy="5857916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4"/>
            <a:ext cx="8229600" cy="682004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Цель проекта: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1285864"/>
            <a:ext cx="8858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Развитие естественнонаучного предпрофильного и профильного обучения медицинской направленности для формирования у обучающихся мотивации к выбору профессиональной деятельности в медицинской отрасли, оказание помощи обучающимся в профессиональном самоопределении, становлении, социальной и психологической адаптации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00364" y="2571748"/>
            <a:ext cx="2786082" cy="14287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Участники</a:t>
            </a:r>
          </a:p>
        </p:txBody>
      </p:sp>
      <p:sp>
        <p:nvSpPr>
          <p:cNvPr id="11" name="Прямоугольник с двумя скругленными соседними углами 10"/>
          <p:cNvSpPr/>
          <p:nvPr/>
        </p:nvSpPr>
        <p:spPr>
          <a:xfrm>
            <a:off x="214282" y="2643186"/>
            <a:ext cx="2071702" cy="1071570"/>
          </a:xfrm>
          <a:prstGeom prst="round2Same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Специалисты </a:t>
            </a:r>
            <a:r>
              <a:rPr lang="ru-RU" dirty="0" err="1" smtClean="0">
                <a:solidFill>
                  <a:schemeClr val="tx1"/>
                </a:solidFill>
              </a:rPr>
              <a:t>ПетрГУ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с двумя скругленными соседними углами 11"/>
          <p:cNvSpPr/>
          <p:nvPr/>
        </p:nvSpPr>
        <p:spPr>
          <a:xfrm>
            <a:off x="214282" y="4000508"/>
            <a:ext cx="2071702" cy="1071570"/>
          </a:xfrm>
          <a:prstGeom prst="round2Same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Специалисты МАГУ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с двумя скругленными соседними углами 12"/>
          <p:cNvSpPr/>
          <p:nvPr/>
        </p:nvSpPr>
        <p:spPr>
          <a:xfrm>
            <a:off x="6286512" y="2643186"/>
            <a:ext cx="2357454" cy="1071570"/>
          </a:xfrm>
          <a:prstGeom prst="round2Same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2210" algn="ctr">
              <a:spcBef>
                <a:spcPts val="96"/>
              </a:spcBef>
            </a:pPr>
            <a:r>
              <a:rPr lang="ru-RU" dirty="0" smtClean="0">
                <a:solidFill>
                  <a:schemeClr val="tx1"/>
                </a:solidFill>
              </a:rPr>
              <a:t>Сотрудники учреждений здравоохранения</a:t>
            </a:r>
          </a:p>
        </p:txBody>
      </p:sp>
      <p:sp>
        <p:nvSpPr>
          <p:cNvPr id="14" name="Прямоугольник с двумя скругленными соседними углами 13"/>
          <p:cNvSpPr/>
          <p:nvPr/>
        </p:nvSpPr>
        <p:spPr>
          <a:xfrm>
            <a:off x="6286512" y="4071946"/>
            <a:ext cx="2357454" cy="1143008"/>
          </a:xfrm>
          <a:prstGeom prst="round2Same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Специалисты Мурманского  медицинского колледжа</a:t>
            </a: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>
            <a:off x="3357554" y="4429136"/>
            <a:ext cx="2071702" cy="1071570"/>
          </a:xfrm>
          <a:prstGeom prst="round2Same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2210" marR="4884" algn="ctr">
              <a:spcBef>
                <a:spcPts val="96"/>
              </a:spcBef>
            </a:pPr>
            <a:r>
              <a:rPr lang="ru-RU" dirty="0" smtClean="0">
                <a:solidFill>
                  <a:schemeClr val="tx1"/>
                </a:solidFill>
              </a:rPr>
              <a:t>МАОУ «Гимназия»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7" name="Соединительная линия уступом 16"/>
          <p:cNvCxnSpPr>
            <a:stCxn id="11" idx="0"/>
            <a:endCxn id="10" idx="1"/>
          </p:cNvCxnSpPr>
          <p:nvPr/>
        </p:nvCxnSpPr>
        <p:spPr>
          <a:xfrm>
            <a:off x="2285984" y="3178971"/>
            <a:ext cx="714380" cy="10715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>
            <a:stCxn id="12" idx="0"/>
            <a:endCxn id="10" idx="1"/>
          </p:cNvCxnSpPr>
          <p:nvPr/>
        </p:nvCxnSpPr>
        <p:spPr>
          <a:xfrm flipV="1">
            <a:off x="2285984" y="3286128"/>
            <a:ext cx="714380" cy="125016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stCxn id="15" idx="3"/>
            <a:endCxn id="10" idx="2"/>
          </p:cNvCxnSpPr>
          <p:nvPr/>
        </p:nvCxnSpPr>
        <p:spPr>
          <a:xfrm rot="5400000" flipH="1" flipV="1">
            <a:off x="4179091" y="4214822"/>
            <a:ext cx="428628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>
            <a:stCxn id="13" idx="2"/>
            <a:endCxn id="10" idx="3"/>
          </p:cNvCxnSpPr>
          <p:nvPr/>
        </p:nvCxnSpPr>
        <p:spPr>
          <a:xfrm rot="10800000" flipV="1">
            <a:off x="5786446" y="3178970"/>
            <a:ext cx="500066" cy="10715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>
            <a:stCxn id="14" idx="2"/>
            <a:endCxn id="10" idx="3"/>
          </p:cNvCxnSpPr>
          <p:nvPr/>
        </p:nvCxnSpPr>
        <p:spPr>
          <a:xfrm rot="10800000">
            <a:off x="5786446" y="3286128"/>
            <a:ext cx="500066" cy="13573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Направления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Разработка локальных нормативных актов и организационные мероприятия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Мониторинг  МТБ и кадрового обеспечения проекта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Совместная работа с социальными партнерами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Работа с обучающимися и родителями (законными представителями)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Информационное сопровождение проекта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60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Возможность выбора элективных курсов:</a:t>
            </a:r>
            <a:endParaRPr lang="ru-RU" sz="3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58" y="2071682"/>
            <a:ext cx="2643206" cy="11430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«Осн</a:t>
            </a:r>
            <a:r>
              <a:rPr lang="ru-RU" b="1" dirty="0" smtClean="0">
                <a:solidFill>
                  <a:schemeClr val="tx1"/>
                </a:solidFill>
              </a:rPr>
              <a:t>ов</a:t>
            </a:r>
            <a:r>
              <a:rPr lang="ru-RU" dirty="0" smtClean="0">
                <a:solidFill>
                  <a:schemeClr val="tx1"/>
                </a:solidFill>
              </a:rPr>
              <a:t>ы </a:t>
            </a:r>
            <a:r>
              <a:rPr lang="ru-RU" spc="5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spc="-34" dirty="0" smtClean="0">
                <a:solidFill>
                  <a:schemeClr val="tx1"/>
                </a:solidFill>
              </a:rPr>
              <a:t>е</a:t>
            </a:r>
            <a:r>
              <a:rPr lang="ru-RU" spc="-5" dirty="0" smtClean="0">
                <a:solidFill>
                  <a:schemeClr val="tx1"/>
                </a:solidFill>
              </a:rPr>
              <a:t>д</a:t>
            </a:r>
            <a:r>
              <a:rPr lang="ru-RU" spc="-19" dirty="0" smtClean="0">
                <a:solidFill>
                  <a:schemeClr val="tx1"/>
                </a:solidFill>
              </a:rPr>
              <a:t>и</a:t>
            </a:r>
            <a:r>
              <a:rPr lang="ru-RU" spc="-5" dirty="0" smtClean="0">
                <a:solidFill>
                  <a:schemeClr val="tx1"/>
                </a:solidFill>
              </a:rPr>
              <a:t>ц</a:t>
            </a:r>
            <a:r>
              <a:rPr lang="ru-RU" spc="-19" dirty="0" smtClean="0">
                <a:solidFill>
                  <a:schemeClr val="tx1"/>
                </a:solidFill>
              </a:rPr>
              <a:t>и</a:t>
            </a:r>
            <a:r>
              <a:rPr lang="ru-RU" spc="-5" dirty="0" smtClean="0">
                <a:solidFill>
                  <a:schemeClr val="tx1"/>
                </a:solidFill>
              </a:rPr>
              <a:t>нских  знаний»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7158" y="3429004"/>
            <a:ext cx="2643206" cy="11430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ДОП «Практикум по микробиологии»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86116" y="3429004"/>
            <a:ext cx="2643206" cy="11430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3809" algn="ctr">
              <a:spcBef>
                <a:spcPts val="91"/>
              </a:spcBef>
            </a:pPr>
            <a:r>
              <a:rPr lang="ru-RU" dirty="0" smtClean="0">
                <a:solidFill>
                  <a:schemeClr val="tx1"/>
                </a:solidFill>
              </a:rPr>
              <a:t>«Человек и его здоровье»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86116" y="2071682"/>
            <a:ext cx="2643206" cy="11430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58116" marR="304022" indent="-147128" algn="ctr">
              <a:lnSpc>
                <a:spcPct val="90500"/>
              </a:lnSpc>
            </a:pPr>
            <a:r>
              <a:rPr lang="ru-RU" dirty="0" smtClean="0">
                <a:solidFill>
                  <a:schemeClr val="tx1"/>
                </a:solidFill>
              </a:rPr>
              <a:t>«Основы  физиологии и  анатомии»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15074" y="3429004"/>
            <a:ext cx="2643206" cy="11430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91"/>
              </a:spcBef>
            </a:pPr>
            <a:r>
              <a:rPr lang="ru-RU" dirty="0" smtClean="0">
                <a:solidFill>
                  <a:schemeClr val="tx1"/>
                </a:solidFill>
              </a:rPr>
              <a:t>ДОП «Оказание первой</a:t>
            </a:r>
          </a:p>
          <a:p>
            <a:pPr marL="610" algn="ctr"/>
            <a:r>
              <a:rPr lang="ru-RU" dirty="0" smtClean="0">
                <a:solidFill>
                  <a:schemeClr val="tx1"/>
                </a:solidFill>
              </a:rPr>
              <a:t>помощи»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15074" y="2071682"/>
            <a:ext cx="2643206" cy="11430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3809" algn="ctr">
              <a:spcBef>
                <a:spcPts val="91"/>
              </a:spcBef>
            </a:pPr>
            <a:r>
              <a:rPr lang="ru-RU" dirty="0" smtClean="0">
                <a:solidFill>
                  <a:schemeClr val="tx1"/>
                </a:solidFill>
              </a:rPr>
              <a:t>«Функциональные</a:t>
            </a:r>
          </a:p>
          <a:p>
            <a:pPr marL="12210" algn="ctr"/>
            <a:r>
              <a:rPr lang="ru-RU" dirty="0" smtClean="0">
                <a:solidFill>
                  <a:schemeClr val="tx1"/>
                </a:solidFill>
              </a:rPr>
              <a:t>системы человека»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5720" y="428608"/>
            <a:ext cx="2500330" cy="11430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МАОУ «Гимназия»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43240" y="214294"/>
            <a:ext cx="2857520" cy="178595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Федеральное государственное бюджетное образовательное учреждение высшего образования "Петрозаводский государственный университет»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Мурманский арктический государственный университет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15074" y="428608"/>
            <a:ext cx="2500330" cy="11430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Организации медицинской отрасли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2143120"/>
            <a:ext cx="2643206" cy="32573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210" marR="340652">
              <a:spcBef>
                <a:spcPts val="101"/>
              </a:spcBef>
              <a:buFont typeface="Wingdings" pitchFamily="2" charset="2"/>
              <a:buChar char="ü"/>
              <a:tabLst>
                <a:tab pos="287540" algn="l"/>
                <a:tab pos="288150" algn="l"/>
              </a:tabLst>
            </a:pPr>
            <a:r>
              <a:rPr lang="ru-RU" sz="1200" dirty="0" smtClean="0"/>
              <a:t>обеспечивает реализацию  образовательных программ  естественнонаучного профиля  медицинской направленности;</a:t>
            </a:r>
          </a:p>
          <a:p>
            <a:pPr marL="12210" marR="340652">
              <a:spcBef>
                <a:spcPts val="101"/>
              </a:spcBef>
              <a:buFont typeface="Wingdings" pitchFamily="2" charset="2"/>
              <a:buChar char="ü"/>
              <a:tabLst>
                <a:tab pos="287540" algn="l"/>
                <a:tab pos="288150" algn="l"/>
              </a:tabLst>
            </a:pPr>
            <a:r>
              <a:rPr lang="ru-RU" sz="1200" dirty="0" smtClean="0"/>
              <a:t>используют 2/3 объема внеурочной деятельности обучающихся для поддержки  естественнонаучного профиля  медицинской направленности;</a:t>
            </a:r>
          </a:p>
          <a:p>
            <a:pPr marL="12210" marR="340652">
              <a:spcBef>
                <a:spcPts val="101"/>
              </a:spcBef>
              <a:buFont typeface="Wingdings" pitchFamily="2" charset="2"/>
              <a:buChar char="ü"/>
              <a:tabLst>
                <a:tab pos="287540" algn="l"/>
                <a:tab pos="288150" algn="l"/>
              </a:tabLst>
            </a:pPr>
            <a:r>
              <a:rPr lang="ru-RU" sz="1200" dirty="0" smtClean="0"/>
              <a:t>зачитывают результаты  освоения обучающихся учебных  предметов, курсов, дисциплин,  практик в других организациях,  участвующих в проекте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28926" y="2143120"/>
            <a:ext cx="3286148" cy="33085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100" dirty="0" smtClean="0"/>
              <a:t>разрабатывает образовательные  программы по профильным предметам;</a:t>
            </a:r>
          </a:p>
          <a:p>
            <a:pPr>
              <a:buFont typeface="Wingdings" pitchFamily="2" charset="2"/>
              <a:buChar char="ü"/>
            </a:pPr>
            <a:r>
              <a:rPr lang="ru-RU" sz="1100" dirty="0" smtClean="0"/>
              <a:t>составляет материалы независимой  промежуточной и итоговой диагностики  знаний обучающихся;</a:t>
            </a:r>
          </a:p>
          <a:p>
            <a:pPr>
              <a:buFont typeface="Wingdings" pitchFamily="2" charset="2"/>
              <a:buChar char="ü"/>
            </a:pPr>
            <a:r>
              <a:rPr lang="ru-RU" sz="1100" dirty="0" smtClean="0"/>
              <a:t>участвует в проведении независимой экспертизы  эффективности работы медицинских  классов;</a:t>
            </a:r>
          </a:p>
          <a:p>
            <a:pPr>
              <a:buFont typeface="Wingdings" pitchFamily="2" charset="2"/>
              <a:buChar char="ü"/>
            </a:pPr>
            <a:r>
              <a:rPr lang="ru-RU" sz="1100" dirty="0" smtClean="0"/>
              <a:t>участвует в повышении квалификации  учителей, преподающих профильные  предметы в медицинских классах;</a:t>
            </a:r>
          </a:p>
          <a:p>
            <a:pPr>
              <a:buFont typeface="Wingdings" pitchFamily="2" charset="2"/>
              <a:buChar char="ü"/>
            </a:pPr>
            <a:r>
              <a:rPr lang="ru-RU" sz="1100" dirty="0" smtClean="0"/>
              <a:t>организует практические курсы,  профильные олимпиады, научно-  практические конференции для  обучающихся и педагогических работников медицинских классов;</a:t>
            </a:r>
          </a:p>
          <a:p>
            <a:pPr>
              <a:buFont typeface="Wingdings" pitchFamily="2" charset="2"/>
              <a:buChar char="ü"/>
            </a:pPr>
            <a:r>
              <a:rPr lang="ru-RU" sz="1100" dirty="0" smtClean="0"/>
              <a:t>проводит мероприятия по популяризации  достижений науки в области медицины и  формированию здорового образа жизни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6286512" y="2143120"/>
            <a:ext cx="2714644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200" dirty="0" smtClean="0"/>
              <a:t>Организуют </a:t>
            </a:r>
            <a:r>
              <a:rPr lang="ru-RU" sz="1200" dirty="0" err="1" smtClean="0"/>
              <a:t>профориентационную</a:t>
            </a:r>
            <a:r>
              <a:rPr lang="ru-RU" sz="1200" dirty="0" smtClean="0"/>
              <a:t> деятельность по знакомству  обучающихся с медицинскими  профессиями и связанными с  ними трудовыми обязанностями;</a:t>
            </a:r>
          </a:p>
          <a:p>
            <a:pPr>
              <a:buFont typeface="Wingdings" pitchFamily="2" charset="2"/>
              <a:buChar char="ü"/>
            </a:pPr>
            <a:r>
              <a:rPr lang="ru-RU" sz="1200" dirty="0" smtClean="0"/>
              <a:t>участвуют в организации  социальной практики  обучающихся;</a:t>
            </a:r>
          </a:p>
          <a:p>
            <a:pPr>
              <a:buFont typeface="Wingdings" pitchFamily="2" charset="2"/>
              <a:buChar char="ü"/>
            </a:pPr>
            <a:r>
              <a:rPr lang="ru-RU" sz="1200" dirty="0" smtClean="0"/>
              <a:t>участвуют в организации  проектной и исследовательской  деятельности обучающихся в  области медицины;</a:t>
            </a:r>
          </a:p>
          <a:p>
            <a:pPr>
              <a:buFont typeface="Wingdings" pitchFamily="2" charset="2"/>
              <a:buChar char="ü"/>
            </a:pPr>
            <a:r>
              <a:rPr lang="ru-RU" sz="1200" dirty="0" smtClean="0"/>
              <a:t>участвуют в разработке системы  требований к компетенциям выпускников медицинских классов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22"/>
            <a:ext cx="8229600" cy="68200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ПРИНЦИПЫ РЕАЛИЗАЦИИ ПРОЕКТА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000892" y="1428740"/>
            <a:ext cx="2000264" cy="392909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1600" dirty="0" smtClean="0"/>
              <a:t>ВАЖНО</a:t>
            </a:r>
          </a:p>
          <a:p>
            <a:pPr algn="ctr"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Главный результат реализации проекта –подготовка компетентных специалистов, необходимых экономике муниципалитета, региона  и востребованных на современном рынке труда</a:t>
            </a:r>
            <a:endParaRPr lang="ru-RU" sz="1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1428740"/>
            <a:ext cx="6643734" cy="5715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ОБЪЕДИНЕНИЕ УСИЛИЙ ГИМНАЗИИ, УНИВЕРСИТЕТОВ, УЧРЕЖДЕНИЙ ЗДРАВООХРАНЕНИЯ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2071682"/>
            <a:ext cx="6643734" cy="4286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НЕЗАВИСИМАЯ ОЦЕНКА КАЧЕСТВА ОБРАЗОВАНИЯ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2571748"/>
            <a:ext cx="6643734" cy="64294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ИНТЕГРАЦИЯ РЕСУРСОВ ОСНОВНЫХ И ДОПОЛНИТЕЛЬНЫХ ОБРАЗОВАТЕЛЬНЫХ ПРОГРАММ, ОРГАНИЗАЦИЯ ЭФФЕКТИВНОГО ВЫБОРА ВНЕУРОЧНОЙ ДЕЯТЕЛЬНОСТИ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3286128"/>
            <a:ext cx="6643734" cy="64294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ПРИОБРЕТЕНИЕ ПРАКТИЧЕСКИХ КОМПЕТЕНЦИЙ В ПРОЦЕССЕ РАБОТЫ В ЛАБОРАТОРИЯХ, ВЫПОЛНЕНИЯ ПРОЕКТОВ, ПРОХОЖДЕНИЯ ПРАКТИК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20" y="4000508"/>
            <a:ext cx="6643734" cy="64294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ИСПОЛЬЗОВАНИЕ РЕСУРСОВ МУНИЦИПАЛИТЕТА И РЕГИОНА В ОРГАНИЗАЦИИ ПРОФИЛЬНОГО ОБУЧЕНИЯ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20" y="4714888"/>
            <a:ext cx="6643734" cy="64294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ОЦЕНКА РЕЗУЛЬТАТОВ ПРОЕКТА НА ОСНОВЕ ПОКАЗАТЕЛЕЙ ВОСТРЕБОВАННОСТИ НА РЫНКЕ ТРУДА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683</Words>
  <PresentationFormat>Экран (16:10)</PresentationFormat>
  <Paragraphs>126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ПРОЕКТ  «МЕДИЦИНСКИЙ КЛАСС» Муниципального автономного общеобразовательного учреждения «Гимназия»</vt:lpstr>
      <vt:lpstr>Задачи проекта:</vt:lpstr>
      <vt:lpstr>Особенности образовательной программы Предпрофессиональное образование медицинской направленности </vt:lpstr>
      <vt:lpstr>Реализация проекта:</vt:lpstr>
      <vt:lpstr>Цель проекта:</vt:lpstr>
      <vt:lpstr>Направления проекта:</vt:lpstr>
      <vt:lpstr>Возможность выбора элективных курсов:</vt:lpstr>
      <vt:lpstr>Слайд 8</vt:lpstr>
      <vt:lpstr>ПРИНЦИПЫ РЕАЛИЗАЦИИ ПРОЕКТА</vt:lpstr>
      <vt:lpstr>Инфраструктура и материально-техническое оснащение</vt:lpstr>
      <vt:lpstr>Единый образовательный маршрут за счет интеграции основного и дополнительного образования</vt:lpstr>
      <vt:lpstr>Кадровый состав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«МЕДИЦИНСКИЙ КЛАСС» Муниципального автономного общеобразовательного учреждения «Гимназия»</dc:title>
  <dc:creator>Ярослав Поляков</dc:creator>
  <cp:lastModifiedBy>CipnyatovaTI</cp:lastModifiedBy>
  <cp:revision>16</cp:revision>
  <dcterms:created xsi:type="dcterms:W3CDTF">2022-11-24T12:50:28Z</dcterms:created>
  <dcterms:modified xsi:type="dcterms:W3CDTF">2022-11-24T14:24:38Z</dcterms:modified>
</cp:coreProperties>
</file>